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6791" autoAdjust="0"/>
  </p:normalViewPr>
  <p:slideViewPr>
    <p:cSldViewPr snapToGrid="0">
      <p:cViewPr>
        <p:scale>
          <a:sx n="66" d="100"/>
          <a:sy n="66" d="100"/>
        </p:scale>
        <p:origin x="12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2020-04-21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2020-04-21</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그림 36" descr="개체, 시계이(가) 표시된 사진&#10;&#10;자동 생성된 설명">
            <a:extLst>
              <a:ext uri="{FF2B5EF4-FFF2-40B4-BE49-F238E27FC236}">
                <a16:creationId xmlns:a16="http://schemas.microsoft.com/office/drawing/2014/main" id="{ECE11D01-714F-448C-9A64-DDF7DD622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8823" y="16510367"/>
            <a:ext cx="8934327" cy="3503182"/>
          </a:xfrm>
          <a:prstGeom prst="rect">
            <a:avLst/>
          </a:prstGeom>
        </p:spPr>
      </p:pic>
      <p:sp>
        <p:nvSpPr>
          <p:cNvPr id="28" name="직사각형 27">
            <a:extLst>
              <a:ext uri="{FF2B5EF4-FFF2-40B4-BE49-F238E27FC236}">
                <a16:creationId xmlns:a16="http://schemas.microsoft.com/office/drawing/2014/main" id="{E79AE37B-D535-4F0D-A48B-B916CACBF27D}"/>
              </a:ext>
            </a:extLst>
          </p:cNvPr>
          <p:cNvSpPr/>
          <p:nvPr/>
        </p:nvSpPr>
        <p:spPr>
          <a:xfrm>
            <a:off x="14713805" y="33034820"/>
            <a:ext cx="7251026" cy="498983"/>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6 Measured power reduction relative to CV</a:t>
            </a:r>
            <a:r>
              <a:rPr lang="en-US" altLang="ko-KR" sz="2400" b="1" kern="0" baseline="30000" dirty="0">
                <a:ln w="28575">
                  <a:noFill/>
                  <a:prstDash val="dash"/>
                </a:ln>
                <a:solidFill>
                  <a:prstClr val="black"/>
                </a:solidFill>
                <a:latin typeface="Arial" panose="020B0604020202020204" pitchFamily="34" charset="0"/>
                <a:cs typeface="Arial" panose="020B0604020202020204" pitchFamily="34" charset="0"/>
              </a:rPr>
              <a:t>2</a:t>
            </a: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 </a:t>
            </a:r>
          </a:p>
        </p:txBody>
      </p:sp>
      <p:sp>
        <p:nvSpPr>
          <p:cNvPr id="21" name="모서리가 둥근 직사각형 67">
            <a:extLst>
              <a:ext uri="{FF2B5EF4-FFF2-40B4-BE49-F238E27FC236}">
                <a16:creationId xmlns:a16="http://schemas.microsoft.com/office/drawing/2014/main" id="{FEC31C00-F4CE-48EE-8A54-8EEE876F050A}"/>
              </a:ext>
            </a:extLst>
          </p:cNvPr>
          <p:cNvSpPr/>
          <p:nvPr/>
        </p:nvSpPr>
        <p:spPr>
          <a:xfrm>
            <a:off x="1200150" y="3771899"/>
            <a:ext cx="27874912" cy="6228444"/>
          </a:xfrm>
          <a:prstGeom prst="roundRect">
            <a:avLst/>
          </a:prstGeom>
          <a:noFill/>
          <a:ln w="12700" cap="flat" cmpd="sng" algn="ctr">
            <a:solidFill>
              <a:sysClr val="windowText" lastClr="000000"/>
            </a:solidFill>
            <a:prstDash val="dash"/>
            <a:miter lim="800000"/>
          </a:ln>
          <a:effectLst/>
        </p:spPr>
        <p:txBody>
          <a:bodyPr rtlCol="0" anchor="ctr"/>
          <a:lstStyle/>
          <a:p>
            <a:pPr lvl="0" algn="ctr" defTabSz="457200" latinLnBrk="0">
              <a:defRPr/>
            </a:pPr>
            <a:r>
              <a:rPr kumimoji="0" lang="en-US" altLang="ko-KR" sz="8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 28.7V Modular Supply </a:t>
            </a:r>
            <a:r>
              <a:rPr lang="en-US" altLang="ko-KR" sz="8800" kern="0" dirty="0">
                <a:solidFill>
                  <a:prstClr val="black"/>
                </a:solidFill>
                <a:latin typeface="Arial" panose="020B0604020202020204" pitchFamily="34" charset="0"/>
                <a:cs typeface="Arial" panose="020B0604020202020204" pitchFamily="34" charset="0"/>
              </a:rPr>
              <a:t>Multiplying Pulser </a:t>
            </a:r>
          </a:p>
          <a:p>
            <a:pPr lvl="0" algn="ctr" defTabSz="457200" latinLnBrk="0">
              <a:defRPr/>
            </a:pPr>
            <a:r>
              <a:rPr lang="en-US" altLang="ko-KR" sz="8800" kern="0" dirty="0">
                <a:solidFill>
                  <a:prstClr val="black"/>
                </a:solidFill>
                <a:latin typeface="Arial" panose="020B0604020202020204" pitchFamily="34" charset="0"/>
                <a:cs typeface="Arial" panose="020B0604020202020204" pitchFamily="34" charset="0"/>
              </a:rPr>
              <a:t>With 75.4% Power Reduction Relative to CV</a:t>
            </a:r>
            <a:r>
              <a:rPr lang="en-US" altLang="ko-KR" sz="8800" kern="0" baseline="30000" dirty="0">
                <a:solidFill>
                  <a:prstClr val="black"/>
                </a:solidFill>
                <a:latin typeface="Arial" panose="020B0604020202020204" pitchFamily="34" charset="0"/>
                <a:cs typeface="Arial" panose="020B0604020202020204" pitchFamily="34" charset="0"/>
              </a:rPr>
              <a:t>2</a:t>
            </a:r>
            <a:r>
              <a:rPr lang="en-US" altLang="ko-KR" sz="8800" kern="0" dirty="0">
                <a:solidFill>
                  <a:prstClr val="black"/>
                </a:solidFill>
                <a:latin typeface="Arial" panose="020B0604020202020204" pitchFamily="34" charset="0"/>
                <a:cs typeface="Arial" panose="020B0604020202020204" pitchFamily="34" charset="0"/>
              </a:rPr>
              <a:t>f</a:t>
            </a:r>
            <a:endParaRPr kumimoji="0" lang="ko-KR" altLang="ko-KR" sz="8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a:t>
            </a:r>
            <a:endParaRPr kumimoji="0" lang="ko-KR" altLang="ko-KR" sz="1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altLang="ko-KR" sz="5000" kern="0" dirty="0" err="1">
                <a:solidFill>
                  <a:prstClr val="black"/>
                </a:solidFill>
                <a:latin typeface="Arial" panose="020B0604020202020204" pitchFamily="34" charset="0"/>
                <a:ea typeface="맑은 고딕" panose="020B0503020000020004" pitchFamily="50" charset="-127"/>
                <a:cs typeface="Arial" panose="020B0604020202020204" pitchFamily="34" charset="0"/>
              </a:rPr>
              <a:t>Kyu-Jin</a:t>
            </a:r>
            <a:r>
              <a:rPr lang="en-US" altLang="ko-KR" sz="5000" kern="0" dirty="0">
                <a:solidFill>
                  <a:prstClr val="black"/>
                </a:solidFill>
                <a:latin typeface="Arial" panose="020B0604020202020204" pitchFamily="34" charset="0"/>
                <a:ea typeface="맑은 고딕" panose="020B0503020000020004" pitchFamily="50" charset="-127"/>
                <a:cs typeface="Arial" panose="020B0604020202020204" pitchFamily="34" charset="0"/>
              </a:rPr>
              <a:t> Choi</a:t>
            </a:r>
            <a:r>
              <a:rPr kumimoji="0" lang="en-US" altLang="ko-KR" sz="5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Dong-Woo </a:t>
            </a:r>
            <a:r>
              <a:rPr kumimoji="0" lang="en-US" altLang="ko-KR" sz="5000" b="0" i="0" u="none" strike="noStrike" kern="0" cap="none" spc="0" normalizeH="0" baseline="0" noProof="0" dirty="0" err="1">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Jee</a:t>
            </a:r>
            <a:endParaRPr kumimoji="0" lang="ko-KR" altLang="ko-KR" sz="5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5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a:t>
            </a:r>
            <a:r>
              <a:rPr kumimoji="0" lang="en-US"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Department of Electronic Engineering,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Ajou University, Suwon, Korea</a:t>
            </a:r>
            <a:endParaRPr kumimoji="0" lang="ko-KR"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dwjee@ajou.ac.kr</a:t>
            </a:r>
            <a:endParaRPr kumimoji="0" lang="ko-KR" altLang="ko-KR" sz="4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22" name="모서리가 둥근 직사각형 68">
            <a:extLst>
              <a:ext uri="{FF2B5EF4-FFF2-40B4-BE49-F238E27FC236}">
                <a16:creationId xmlns:a16="http://schemas.microsoft.com/office/drawing/2014/main" id="{E626C89D-CC57-4476-9A26-034B92D81C0C}"/>
              </a:ext>
            </a:extLst>
          </p:cNvPr>
          <p:cNvSpPr/>
          <p:nvPr/>
        </p:nvSpPr>
        <p:spPr>
          <a:xfrm>
            <a:off x="1200150" y="10300342"/>
            <a:ext cx="27874912" cy="4560238"/>
          </a:xfrm>
          <a:prstGeom prst="roundRect">
            <a:avLst/>
          </a:prstGeom>
          <a:noFill/>
          <a:ln w="12700" cap="flat" cmpd="sng" algn="ctr">
            <a:solidFill>
              <a:sysClr val="windowText" lastClr="000000"/>
            </a:solidFill>
            <a:prstDash val="dash"/>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50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I Abstract</a:t>
            </a:r>
          </a:p>
          <a:p>
            <a:pPr marL="742950" lvl="0" indent="-742950" defTabSz="457200" latinLnBrk="0">
              <a:buFont typeface="Wingdings" panose="05000000000000000000" pitchFamily="2" charset="2"/>
              <a:buChar char="ü"/>
              <a:defRPr/>
            </a:pPr>
            <a:r>
              <a:rPr lang="en-US" altLang="ko-KR" sz="4000" kern="0" dirty="0">
                <a:solidFill>
                  <a:prstClr val="black"/>
                </a:solidFill>
                <a:latin typeface="Arial" panose="020B0604020202020204" pitchFamily="34" charset="0"/>
                <a:cs typeface="Arial" panose="020B0604020202020204" pitchFamily="34" charset="0"/>
              </a:rPr>
              <a:t>This poster presents a high voltage (HV) modular supply multiplying pulser in a 0.18-μm BCD CMOS process. </a:t>
            </a:r>
          </a:p>
          <a:p>
            <a:pPr marL="742950" lvl="0" indent="-742950" defTabSz="457200" latinLnBrk="0">
              <a:buFont typeface="Wingdings" panose="05000000000000000000" pitchFamily="2" charset="2"/>
              <a:buChar char="ü"/>
              <a:defRPr/>
            </a:pPr>
            <a:r>
              <a:rPr lang="en-US" altLang="ko-KR" sz="4000" kern="0" dirty="0">
                <a:solidFill>
                  <a:prstClr val="black"/>
                </a:solidFill>
                <a:latin typeface="Arial" panose="020B0604020202020204" pitchFamily="34" charset="0"/>
                <a:cs typeface="Arial" panose="020B0604020202020204" pitchFamily="34" charset="0"/>
              </a:rPr>
              <a:t>The proposed supply voltage multiplying method achieves HV pulse generation with only low supply voltages. Control signal generator adopts the same method of modular supply voltage multiplying to suppress breakdown of device. </a:t>
            </a:r>
          </a:p>
          <a:p>
            <a:pPr marL="742950" lvl="0" indent="-742950" defTabSz="457200" latinLnBrk="0">
              <a:buFont typeface="Wingdings" panose="05000000000000000000" pitchFamily="2" charset="2"/>
              <a:buChar char="ü"/>
              <a:defRPr/>
            </a:pPr>
            <a:r>
              <a:rPr lang="en-US" altLang="ko-KR" sz="4000" kern="0" dirty="0">
                <a:solidFill>
                  <a:prstClr val="black"/>
                </a:solidFill>
                <a:latin typeface="Arial" panose="020B0604020202020204" pitchFamily="34" charset="0"/>
                <a:cs typeface="Arial" panose="020B0604020202020204" pitchFamily="34" charset="0"/>
              </a:rPr>
              <a:t>The pulser was implemented for target load of 1nF. It generated up to 1MHz and 28.7V pulse from 1.2 and 5V supplies, and achieved a peak power reduction of 75.4% relative to CV</a:t>
            </a:r>
            <a:r>
              <a:rPr lang="en-US" altLang="ko-KR" sz="4000" kern="0" baseline="30000" dirty="0">
                <a:solidFill>
                  <a:prstClr val="black"/>
                </a:solidFill>
                <a:latin typeface="Arial" panose="020B0604020202020204" pitchFamily="34" charset="0"/>
                <a:cs typeface="Arial" panose="020B0604020202020204" pitchFamily="34" charset="0"/>
              </a:rPr>
              <a:t>2</a:t>
            </a:r>
            <a:r>
              <a:rPr lang="en-US" altLang="ko-KR" sz="4000" kern="0" dirty="0">
                <a:solidFill>
                  <a:prstClr val="black"/>
                </a:solidFill>
                <a:latin typeface="Arial" panose="020B0604020202020204" pitchFamily="34" charset="0"/>
                <a:cs typeface="Arial" panose="020B0604020202020204" pitchFamily="34" charset="0"/>
              </a:rPr>
              <a:t>f and a peak power efficiency of 82.3%. </a:t>
            </a:r>
          </a:p>
        </p:txBody>
      </p:sp>
      <p:sp>
        <p:nvSpPr>
          <p:cNvPr id="23" name="모서리가 둥근 직사각형 69">
            <a:extLst>
              <a:ext uri="{FF2B5EF4-FFF2-40B4-BE49-F238E27FC236}">
                <a16:creationId xmlns:a16="http://schemas.microsoft.com/office/drawing/2014/main" id="{F749EFB8-8EB0-4656-AFC1-E704FC9BF1BD}"/>
              </a:ext>
            </a:extLst>
          </p:cNvPr>
          <p:cNvSpPr/>
          <p:nvPr/>
        </p:nvSpPr>
        <p:spPr>
          <a:xfrm>
            <a:off x="1509935" y="15310540"/>
            <a:ext cx="27874912" cy="12160323"/>
          </a:xfrm>
          <a:prstGeom prst="roundRect">
            <a:avLst>
              <a:gd name="adj" fmla="val 6284"/>
            </a:avLst>
          </a:prstGeom>
          <a:noFill/>
          <a:ln w="12700" cap="flat" cmpd="sng" algn="ctr">
            <a:solidFill>
              <a:sysClr val="windowText" lastClr="000000"/>
            </a:solidFill>
            <a:prstDash val="dash"/>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50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II Proposed system</a:t>
            </a:r>
          </a:p>
          <a:p>
            <a:pPr marR="0" lvl="0" defTabSz="457200" eaLnBrk="1" fontAlgn="auto" latinLnBrk="0" hangingPunct="1">
              <a:lnSpc>
                <a:spcPct val="100000"/>
              </a:lnSpc>
              <a:spcBef>
                <a:spcPts val="0"/>
              </a:spcBef>
              <a:spcAft>
                <a:spcPts val="0"/>
              </a:spcAft>
              <a:buClrTx/>
              <a:buSzTx/>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32850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32850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9000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328500" marR="0" lvl="0" indent="0" defTabSz="457200" eaLnBrk="1" fontAlgn="auto" latinLnBrk="0" hangingPunct="1">
              <a:lnSpc>
                <a:spcPct val="100000"/>
              </a:lnSpc>
              <a:spcBef>
                <a:spcPts val="0"/>
              </a:spcBef>
              <a:spcAft>
                <a:spcPts val="0"/>
              </a:spcAft>
              <a:buClrTx/>
              <a:buSzTx/>
              <a:buFontTx/>
              <a:buNone/>
              <a:tabLst/>
              <a:defRPr/>
            </a:pPr>
            <a:endParaRPr kumimoji="0" lang="en-US" altLang="ko-KR" sz="3800" b="0"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24" name="모서리가 둥근 직사각형 70">
            <a:extLst>
              <a:ext uri="{FF2B5EF4-FFF2-40B4-BE49-F238E27FC236}">
                <a16:creationId xmlns:a16="http://schemas.microsoft.com/office/drawing/2014/main" id="{7A0E58DF-2570-4DEF-A455-4478927CF44C}"/>
              </a:ext>
            </a:extLst>
          </p:cNvPr>
          <p:cNvSpPr/>
          <p:nvPr/>
        </p:nvSpPr>
        <p:spPr>
          <a:xfrm>
            <a:off x="1200150" y="27635216"/>
            <a:ext cx="27927289" cy="13051774"/>
          </a:xfrm>
          <a:prstGeom prst="roundRect">
            <a:avLst>
              <a:gd name="adj" fmla="val 6284"/>
            </a:avLst>
          </a:prstGeom>
          <a:noFill/>
          <a:ln w="12700" cap="flat" cmpd="sng" algn="ctr">
            <a:solidFill>
              <a:sysClr val="windowText" lastClr="000000"/>
            </a:solidFill>
            <a:prstDash val="dash"/>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50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III Measurement</a:t>
            </a:r>
          </a:p>
        </p:txBody>
      </p:sp>
      <p:sp>
        <p:nvSpPr>
          <p:cNvPr id="30" name="모서리가 둥근 직사각형 76">
            <a:extLst>
              <a:ext uri="{FF2B5EF4-FFF2-40B4-BE49-F238E27FC236}">
                <a16:creationId xmlns:a16="http://schemas.microsoft.com/office/drawing/2014/main" id="{690E5175-09B6-4626-AE21-A3F36DD74F6D}"/>
              </a:ext>
            </a:extLst>
          </p:cNvPr>
          <p:cNvSpPr/>
          <p:nvPr/>
        </p:nvSpPr>
        <p:spPr>
          <a:xfrm>
            <a:off x="1234174" y="37458132"/>
            <a:ext cx="27893265" cy="3113534"/>
          </a:xfrm>
          <a:prstGeom prst="roundRect">
            <a:avLst>
              <a:gd name="adj" fmla="val 6284"/>
            </a:avLst>
          </a:prstGeom>
          <a:noFill/>
          <a:ln w="12700" cap="flat" cmpd="sng" algn="ctr">
            <a:noFill/>
            <a:prstDash val="dash"/>
            <a:miter lim="800000"/>
          </a:ln>
          <a:effectLst/>
        </p:spPr>
        <p:txBody>
          <a:bodyPr rtlCol="0" anchor="t"/>
          <a:lstStyle/>
          <a:p>
            <a:pPr lvl="0" defTabSz="457200" latinLnBrk="0">
              <a:defRPr/>
            </a:pPr>
            <a:r>
              <a:rPr lang="en-US" altLang="ko-KR" sz="5000" kern="0" dirty="0">
                <a:ln w="28575">
                  <a:noFill/>
                  <a:prstDash val="dash"/>
                </a:ln>
                <a:solidFill>
                  <a:prstClr val="black"/>
                </a:solidFill>
                <a:latin typeface="Arial" panose="020B0604020202020204" pitchFamily="34" charset="0"/>
                <a:cs typeface="Arial" panose="020B0604020202020204" pitchFamily="34" charset="0"/>
              </a:rPr>
              <a:t>IV </a:t>
            </a:r>
            <a:r>
              <a:rPr kumimoji="0" lang="en-US" altLang="ko-KR" sz="50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Conclusion</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We present a high-voltage pulser suitable for modern 0.18-μm BCD CMOS process.</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Using only 1.2V and 5V supply with supply voltage multiplying method and its control circuits, the proposed pulser successfully generates ~28.7V pulse for load of 1nF. </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Thanks to the restricted charge dumping and charge redistribution, the proposed pulser achieves up to 75.4% power reduction than CV</a:t>
            </a:r>
            <a:r>
              <a:rPr lang="en-US" altLang="ko-KR" sz="3200" kern="0" baseline="30000" dirty="0">
                <a:ln w="28575">
                  <a:noFill/>
                  <a:prstDash val="dash"/>
                </a:ln>
                <a:solidFill>
                  <a:prstClr val="black"/>
                </a:solidFill>
                <a:latin typeface="Arial" panose="020B0604020202020204" pitchFamily="34" charset="0"/>
                <a:cs typeface="Arial" panose="020B0604020202020204" pitchFamily="34" charset="0"/>
              </a:rPr>
              <a:t>2</a:t>
            </a:r>
            <a:r>
              <a:rPr lang="en-US" altLang="ko-KR" sz="3200" kern="0" dirty="0">
                <a:ln w="28575">
                  <a:noFill/>
                  <a:prstDash val="dash"/>
                </a:ln>
                <a:solidFill>
                  <a:prstClr val="black"/>
                </a:solidFill>
                <a:latin typeface="Arial" panose="020B0604020202020204" pitchFamily="34" charset="0"/>
                <a:cs typeface="Arial" panose="020B0604020202020204" pitchFamily="34" charset="0"/>
              </a:rPr>
              <a:t>f, 82.3%</a:t>
            </a: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5715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5715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571500" marR="0" lvl="0" indent="-571500" defTabSz="457200" eaLnBrk="1" fontAlgn="auto" latinLnBrk="0" hangingPunct="1">
              <a:lnSpc>
                <a:spcPct val="100000"/>
              </a:lnSpc>
              <a:spcBef>
                <a:spcPts val="0"/>
              </a:spcBef>
              <a:spcAft>
                <a:spcPts val="0"/>
              </a:spcAft>
              <a:buClrTx/>
              <a:buSzTx/>
              <a:buFontTx/>
              <a:buChar char="-"/>
              <a:tabLst/>
              <a:defRPr/>
            </a:pPr>
            <a:endParaRPr kumimoji="0" lang="en-US" altLang="ko-KR" sz="3800" b="0" i="0" u="none" strike="noStrike" kern="0" cap="none" spc="0" normalizeH="0" baseline="0" noProof="0" dirty="0">
              <a:ln w="28575">
                <a:noFill/>
                <a:prstDash val="dash"/>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cxnSp>
        <p:nvCxnSpPr>
          <p:cNvPr id="7" name="직선 연결선 6">
            <a:extLst>
              <a:ext uri="{FF2B5EF4-FFF2-40B4-BE49-F238E27FC236}">
                <a16:creationId xmlns:a16="http://schemas.microsoft.com/office/drawing/2014/main" id="{051C1802-403B-4123-8C01-D48ECC313348}"/>
              </a:ext>
            </a:extLst>
          </p:cNvPr>
          <p:cNvCxnSpPr>
            <a:cxnSpLocks/>
          </p:cNvCxnSpPr>
          <p:nvPr/>
        </p:nvCxnSpPr>
        <p:spPr>
          <a:xfrm>
            <a:off x="11482608" y="15160079"/>
            <a:ext cx="0" cy="1216032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 name="직사각형 10">
            <a:extLst>
              <a:ext uri="{FF2B5EF4-FFF2-40B4-BE49-F238E27FC236}">
                <a16:creationId xmlns:a16="http://schemas.microsoft.com/office/drawing/2014/main" id="{92848016-738A-40BD-9667-991A8AF18248}"/>
              </a:ext>
            </a:extLst>
          </p:cNvPr>
          <p:cNvSpPr/>
          <p:nvPr/>
        </p:nvSpPr>
        <p:spPr>
          <a:xfrm>
            <a:off x="11520707" y="20970682"/>
            <a:ext cx="8615137" cy="6339812"/>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2 Top block diagram and circuit schematic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The main pulser consists of 5 supply adder modules (SAMs) and output module (OM) connected in series.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supply</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is the supply voltage of the each module, and is also applied to the input of SAM</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5</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The SAM adds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supply</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to its input during φ1 for the output, or delivers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supply</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to the output during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2</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The OM relays the input to the output during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1</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or outputs ground level during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2</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Note that SAM never discharges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o</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to 0V in both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1</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and φ</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2</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which greatly saves the power consumption.</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In summary, proposed technique generates a high voltage pulse, which voltage is multiples of the supply voltage, without any high voltage sources.</a:t>
            </a:r>
          </a:p>
        </p:txBody>
      </p:sp>
      <p:sp>
        <p:nvSpPr>
          <p:cNvPr id="33" name="직사각형 32">
            <a:extLst>
              <a:ext uri="{FF2B5EF4-FFF2-40B4-BE49-F238E27FC236}">
                <a16:creationId xmlns:a16="http://schemas.microsoft.com/office/drawing/2014/main" id="{02A1FD19-0FB5-4B9F-ABC8-7E5E0BD822E8}"/>
              </a:ext>
            </a:extLst>
          </p:cNvPr>
          <p:cNvSpPr/>
          <p:nvPr/>
        </p:nvSpPr>
        <p:spPr>
          <a:xfrm>
            <a:off x="20118025" y="20568551"/>
            <a:ext cx="9009414" cy="6339812"/>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3 Top block diagram</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The main pulser comprised five SAMs and an OM connected in series.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dd_5V</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of 5V is the supply voltage of each module and is applied to the input of SAM</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5</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The pulser included a tunable six-phase output delay line (DL) that provides the switching time (</a:t>
            </a:r>
            <a:r>
              <a:rPr lang="en-US" altLang="ko-KR" sz="2600" kern="0" dirty="0" err="1">
                <a:ln w="28575">
                  <a:noFill/>
                  <a:prstDash val="dash"/>
                </a:ln>
                <a:solidFill>
                  <a:prstClr val="black"/>
                </a:solidFill>
                <a:latin typeface="Arial" panose="020B0604020202020204" pitchFamily="34" charset="0"/>
                <a:cs typeface="Arial" panose="020B0604020202020204" pitchFamily="34" charset="0"/>
              </a:rPr>
              <a:t>Δt</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signals for the main pulser controller.</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HV MOSFET with a low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GS</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of 5V and a high |V</a:t>
            </a:r>
            <a:r>
              <a:rPr lang="en-US" altLang="ko-KR" sz="2600" kern="0" baseline="-25000" dirty="0">
                <a:ln w="28575">
                  <a:noFill/>
                  <a:prstDash val="dash"/>
                </a:ln>
                <a:solidFill>
                  <a:prstClr val="black"/>
                </a:solidFill>
                <a:latin typeface="Arial" panose="020B0604020202020204" pitchFamily="34" charset="0"/>
                <a:cs typeface="Arial" panose="020B0604020202020204" pitchFamily="34" charset="0"/>
              </a:rPr>
              <a:t>DS</a:t>
            </a:r>
            <a:r>
              <a:rPr lang="en-US" altLang="ko-KR" sz="2600" kern="0" dirty="0">
                <a:ln w="28575">
                  <a:noFill/>
                  <a:prstDash val="dash"/>
                </a:ln>
                <a:solidFill>
                  <a:prstClr val="black"/>
                </a:solidFill>
                <a:latin typeface="Arial" panose="020B0604020202020204" pitchFamily="34" charset="0"/>
                <a:cs typeface="Arial" panose="020B0604020202020204" pitchFamily="34" charset="0"/>
              </a:rPr>
              <a:t>| of up to 30V was used. </a:t>
            </a:r>
          </a:p>
          <a:p>
            <a:pPr marL="571500" lvl="0" indent="-571500" defTabSz="457200" latinLnBrk="0">
              <a:lnSpc>
                <a:spcPts val="3500"/>
              </a:lnSpc>
              <a:buFont typeface="Wingdings" panose="05000000000000000000" pitchFamily="2" charset="2"/>
              <a:buChar char="ü"/>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In this work, we present a modular design approach for the supply multiplying pulser and its control circuits in a 0.18-μm BCD CMOS process, achieving a high efficiency for driving a capacitive load.</a:t>
            </a:r>
          </a:p>
        </p:txBody>
      </p:sp>
      <p:cxnSp>
        <p:nvCxnSpPr>
          <p:cNvPr id="34" name="직선 연결선 33">
            <a:extLst>
              <a:ext uri="{FF2B5EF4-FFF2-40B4-BE49-F238E27FC236}">
                <a16:creationId xmlns:a16="http://schemas.microsoft.com/office/drawing/2014/main" id="{1E891266-7B71-4229-998D-E3ED6BFC0E2D}"/>
              </a:ext>
            </a:extLst>
          </p:cNvPr>
          <p:cNvCxnSpPr>
            <a:cxnSpLocks/>
          </p:cNvCxnSpPr>
          <p:nvPr/>
        </p:nvCxnSpPr>
        <p:spPr>
          <a:xfrm>
            <a:off x="20118025" y="15160079"/>
            <a:ext cx="0" cy="1216032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5" name="직사각형 34">
            <a:extLst>
              <a:ext uri="{FF2B5EF4-FFF2-40B4-BE49-F238E27FC236}">
                <a16:creationId xmlns:a16="http://schemas.microsoft.com/office/drawing/2014/main" id="{9F49705E-46BD-48D2-A9BE-C08786E860FE}"/>
              </a:ext>
            </a:extLst>
          </p:cNvPr>
          <p:cNvSpPr/>
          <p:nvPr/>
        </p:nvSpPr>
        <p:spPr>
          <a:xfrm>
            <a:off x="1234174" y="23682870"/>
            <a:ext cx="10667534" cy="3567259"/>
          </a:xfrm>
          <a:prstGeom prst="rect">
            <a:avLst/>
          </a:prstGeom>
        </p:spPr>
        <p:txBody>
          <a:bodyPr wrap="square">
            <a:spAutoFit/>
          </a:bodyPr>
          <a:lstStyle/>
          <a:p>
            <a:pPr lvl="0" algn="ctr" defTabSz="457200" latinLnBrk="0">
              <a:defRPr/>
            </a:pPr>
            <a:r>
              <a:rPr lang="en-US" altLang="ko-KR" sz="2400" b="1" kern="0" dirty="0">
                <a:solidFill>
                  <a:prstClr val="black"/>
                </a:solidFill>
                <a:latin typeface="Arial" panose="020B0604020202020204" pitchFamily="34" charset="0"/>
                <a:cs typeface="Arial" panose="020B0604020202020204" pitchFamily="34" charset="0"/>
              </a:rPr>
              <a:t>Fig. 1 Conventional architecture and operational concept of pulser.</a:t>
            </a:r>
            <a:endParaRPr lang="en-US" altLang="ko-KR" sz="2600" kern="0" dirty="0">
              <a:ln w="28575">
                <a:noFill/>
                <a:prstDash val="dash"/>
              </a:ln>
              <a:solidFill>
                <a:prstClr val="black"/>
              </a:solidFill>
              <a:latin typeface="Arial" panose="020B0604020202020204" pitchFamily="34" charset="0"/>
              <a:cs typeface="Arial" panose="020B0604020202020204" pitchFamily="34" charset="0"/>
            </a:endParaRP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(a): The stacked configuration with charge recycling achieves 32.8%</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power reduction of pulser in standard CMOS by connecting both</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electrodes of pMUT during the discharge phase. Output swing is</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also bounded around 13V due to n-well to substrate breakdown. </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(b): Step-wise pulsing with additional a 2:1 switched-capacitor DC-DC </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converter applied to 30V three-level pulser, which achieves 38 %</a:t>
            </a:r>
          </a:p>
          <a:p>
            <a:pPr lvl="0" defTabSz="457200" latinLnBrk="0">
              <a:lnSpc>
                <a:spcPts val="3500"/>
              </a:lnSpc>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     power reduction using charge recycling in HV CMOS process.</a:t>
            </a:r>
          </a:p>
        </p:txBody>
      </p:sp>
      <p:sp>
        <p:nvSpPr>
          <p:cNvPr id="41" name="직사각형 40">
            <a:extLst>
              <a:ext uri="{FF2B5EF4-FFF2-40B4-BE49-F238E27FC236}">
                <a16:creationId xmlns:a16="http://schemas.microsoft.com/office/drawing/2014/main" id="{64B03B2E-26AD-429F-9309-563D7FD54F43}"/>
              </a:ext>
            </a:extLst>
          </p:cNvPr>
          <p:cNvSpPr/>
          <p:nvPr/>
        </p:nvSpPr>
        <p:spPr>
          <a:xfrm>
            <a:off x="1686085" y="33038956"/>
            <a:ext cx="5079436" cy="498983"/>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4 Chip microphotographs</a:t>
            </a:r>
          </a:p>
        </p:txBody>
      </p:sp>
      <p:sp>
        <p:nvSpPr>
          <p:cNvPr id="42" name="직사각형 41">
            <a:extLst>
              <a:ext uri="{FF2B5EF4-FFF2-40B4-BE49-F238E27FC236}">
                <a16:creationId xmlns:a16="http://schemas.microsoft.com/office/drawing/2014/main" id="{92B8B5A1-0862-4A7A-B925-17DCC9B80D9E}"/>
              </a:ext>
            </a:extLst>
          </p:cNvPr>
          <p:cNvSpPr/>
          <p:nvPr/>
        </p:nvSpPr>
        <p:spPr>
          <a:xfrm>
            <a:off x="7404697" y="33038956"/>
            <a:ext cx="6058920" cy="498983"/>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Fig. 5 Measured output waveform</a:t>
            </a:r>
          </a:p>
        </p:txBody>
      </p:sp>
      <p:sp>
        <p:nvSpPr>
          <p:cNvPr id="51" name="직사각형 50">
            <a:extLst>
              <a:ext uri="{FF2B5EF4-FFF2-40B4-BE49-F238E27FC236}">
                <a16:creationId xmlns:a16="http://schemas.microsoft.com/office/drawing/2014/main" id="{41BBE108-668E-4B05-BF73-D1EB220FF3CA}"/>
              </a:ext>
            </a:extLst>
          </p:cNvPr>
          <p:cNvSpPr/>
          <p:nvPr/>
        </p:nvSpPr>
        <p:spPr>
          <a:xfrm>
            <a:off x="22852100" y="33038956"/>
            <a:ext cx="5079436" cy="498983"/>
          </a:xfrm>
          <a:prstGeom prst="rect">
            <a:avLst/>
          </a:prstGeom>
        </p:spPr>
        <p:txBody>
          <a:bodyPr wrap="square">
            <a:spAutoFit/>
          </a:bodyPr>
          <a:lstStyle/>
          <a:p>
            <a:pPr lvl="0" algn="ctr" defTabSz="457200" latinLnBrk="0">
              <a:lnSpc>
                <a:spcPts val="3500"/>
              </a:lnSpc>
              <a:defRPr/>
            </a:pPr>
            <a:r>
              <a:rPr lang="en-US" altLang="ko-KR" sz="2400" b="1" kern="0" dirty="0">
                <a:ln w="28575">
                  <a:noFill/>
                  <a:prstDash val="dash"/>
                </a:ln>
                <a:solidFill>
                  <a:prstClr val="black"/>
                </a:solidFill>
                <a:latin typeface="Arial" panose="020B0604020202020204" pitchFamily="34" charset="0"/>
                <a:cs typeface="Arial" panose="020B0604020202020204" pitchFamily="34" charset="0"/>
              </a:rPr>
              <a:t>Table I</a:t>
            </a:r>
          </a:p>
        </p:txBody>
      </p:sp>
      <p:cxnSp>
        <p:nvCxnSpPr>
          <p:cNvPr id="52" name="직선 연결선 51">
            <a:extLst>
              <a:ext uri="{FF2B5EF4-FFF2-40B4-BE49-F238E27FC236}">
                <a16:creationId xmlns:a16="http://schemas.microsoft.com/office/drawing/2014/main" id="{90A6A0A6-61DF-4E2F-821B-A1AB03FA3356}"/>
              </a:ext>
            </a:extLst>
          </p:cNvPr>
          <p:cNvCxnSpPr>
            <a:cxnSpLocks/>
          </p:cNvCxnSpPr>
          <p:nvPr/>
        </p:nvCxnSpPr>
        <p:spPr>
          <a:xfrm flipH="1">
            <a:off x="1200150" y="37293778"/>
            <a:ext cx="27908932"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4" name="그림 3" descr="시계이(가) 표시된 사진&#10;&#10;자동 생성된 설명">
            <a:extLst>
              <a:ext uri="{FF2B5EF4-FFF2-40B4-BE49-F238E27FC236}">
                <a16:creationId xmlns:a16="http://schemas.microsoft.com/office/drawing/2014/main" id="{F3FF6DDA-925D-4AAE-BACF-DACF9FA10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961" y="16263607"/>
            <a:ext cx="9573961" cy="4086795"/>
          </a:xfrm>
          <a:prstGeom prst="rect">
            <a:avLst/>
          </a:prstGeom>
        </p:spPr>
      </p:pic>
      <p:pic>
        <p:nvPicPr>
          <p:cNvPr id="9" name="그림 8">
            <a:extLst>
              <a:ext uri="{FF2B5EF4-FFF2-40B4-BE49-F238E27FC236}">
                <a16:creationId xmlns:a16="http://schemas.microsoft.com/office/drawing/2014/main" id="{0C455197-1E3C-4990-A2AE-7B1ED1CF3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005" y="20274729"/>
            <a:ext cx="9145276" cy="3067478"/>
          </a:xfrm>
          <a:prstGeom prst="rect">
            <a:avLst/>
          </a:prstGeom>
        </p:spPr>
      </p:pic>
      <p:sp>
        <p:nvSpPr>
          <p:cNvPr id="38" name="직사각형 37">
            <a:extLst>
              <a:ext uri="{FF2B5EF4-FFF2-40B4-BE49-F238E27FC236}">
                <a16:creationId xmlns:a16="http://schemas.microsoft.com/office/drawing/2014/main" id="{CC6C5A1A-D69E-4305-BFC9-BBB37E42B0E0}"/>
              </a:ext>
            </a:extLst>
          </p:cNvPr>
          <p:cNvSpPr/>
          <p:nvPr/>
        </p:nvSpPr>
        <p:spPr>
          <a:xfrm>
            <a:off x="1263646" y="20157852"/>
            <a:ext cx="10667534" cy="492443"/>
          </a:xfrm>
          <a:prstGeom prst="rect">
            <a:avLst/>
          </a:prstGeom>
        </p:spPr>
        <p:txBody>
          <a:bodyPr wrap="square">
            <a:spAutoFit/>
          </a:bodyPr>
          <a:lstStyle/>
          <a:p>
            <a:pPr lvl="0" algn="ctr" defTabSz="457200" latinLnBrk="0">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(a)</a:t>
            </a:r>
          </a:p>
        </p:txBody>
      </p:sp>
      <p:sp>
        <p:nvSpPr>
          <p:cNvPr id="40" name="직사각형 39">
            <a:extLst>
              <a:ext uri="{FF2B5EF4-FFF2-40B4-BE49-F238E27FC236}">
                <a16:creationId xmlns:a16="http://schemas.microsoft.com/office/drawing/2014/main" id="{63BEC80B-280F-440F-B61A-2F0A48499405}"/>
              </a:ext>
            </a:extLst>
          </p:cNvPr>
          <p:cNvSpPr/>
          <p:nvPr/>
        </p:nvSpPr>
        <p:spPr>
          <a:xfrm>
            <a:off x="1309458" y="23185292"/>
            <a:ext cx="10667534" cy="492443"/>
          </a:xfrm>
          <a:prstGeom prst="rect">
            <a:avLst/>
          </a:prstGeom>
        </p:spPr>
        <p:txBody>
          <a:bodyPr wrap="square">
            <a:spAutoFit/>
          </a:bodyPr>
          <a:lstStyle/>
          <a:p>
            <a:pPr lvl="0" algn="ctr" defTabSz="457200" latinLnBrk="0">
              <a:defRPr/>
            </a:pPr>
            <a:r>
              <a:rPr lang="en-US" altLang="ko-KR" sz="2600" kern="0" dirty="0">
                <a:ln w="28575">
                  <a:noFill/>
                  <a:prstDash val="dash"/>
                </a:ln>
                <a:solidFill>
                  <a:prstClr val="black"/>
                </a:solidFill>
                <a:latin typeface="Arial" panose="020B0604020202020204" pitchFamily="34" charset="0"/>
                <a:cs typeface="Arial" panose="020B0604020202020204" pitchFamily="34" charset="0"/>
              </a:rPr>
              <a:t>(b)</a:t>
            </a:r>
          </a:p>
        </p:txBody>
      </p:sp>
      <p:pic>
        <p:nvPicPr>
          <p:cNvPr id="17" name="그림 16" descr="텍스트이(가) 표시된 사진&#10;&#10;자동 생성된 설명">
            <a:extLst>
              <a:ext uri="{FF2B5EF4-FFF2-40B4-BE49-F238E27FC236}">
                <a16:creationId xmlns:a16="http://schemas.microsoft.com/office/drawing/2014/main" id="{5A71FEE6-27DE-466A-8930-AAABB9461D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84478" y="16437012"/>
            <a:ext cx="8021625" cy="4576705"/>
          </a:xfrm>
          <a:prstGeom prst="rect">
            <a:avLst/>
          </a:prstGeom>
        </p:spPr>
      </p:pic>
      <mc:AlternateContent xmlns:mc="http://schemas.openxmlformats.org/markup-compatibility/2006" xmlns:a14="http://schemas.microsoft.com/office/drawing/2010/main">
        <mc:Choice Requires="a14">
          <p:sp>
            <p:nvSpPr>
              <p:cNvPr id="48" name="모서리가 둥근 직사각형 76">
                <a:extLst>
                  <a:ext uri="{FF2B5EF4-FFF2-40B4-BE49-F238E27FC236}">
                    <a16:creationId xmlns:a16="http://schemas.microsoft.com/office/drawing/2014/main" id="{6A711E17-6CB4-41C0-884D-6E9FD9C2E43F}"/>
                  </a:ext>
                </a:extLst>
              </p:cNvPr>
              <p:cNvSpPr/>
              <p:nvPr/>
            </p:nvSpPr>
            <p:spPr>
              <a:xfrm>
                <a:off x="1509935" y="33581751"/>
                <a:ext cx="27341742" cy="3623537"/>
              </a:xfrm>
              <a:prstGeom prst="roundRect">
                <a:avLst>
                  <a:gd name="adj" fmla="val 6284"/>
                </a:avLst>
              </a:prstGeom>
              <a:noFill/>
              <a:ln w="12700" cap="flat" cmpd="sng" algn="ctr">
                <a:noFill/>
                <a:prstDash val="dash"/>
                <a:miter lim="800000"/>
              </a:ln>
              <a:effectLst/>
            </p:spPr>
            <p:txBody>
              <a:bodyPr rtlCol="0" anchor="t"/>
              <a:lstStyle/>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The prototype with target load (C</a:t>
                </a:r>
                <a:r>
                  <a:rPr lang="en-US" altLang="ko-KR" sz="3200" kern="0" baseline="-25000" dirty="0">
                    <a:ln w="28575">
                      <a:noFill/>
                      <a:prstDash val="dash"/>
                    </a:ln>
                    <a:solidFill>
                      <a:prstClr val="black"/>
                    </a:solidFill>
                    <a:latin typeface="Arial" panose="020B0604020202020204" pitchFamily="34" charset="0"/>
                    <a:cs typeface="Arial" panose="020B0604020202020204" pitchFamily="34" charset="0"/>
                  </a:rPr>
                  <a:t>L</a:t>
                </a:r>
                <a:r>
                  <a:rPr lang="en-US" altLang="ko-KR" sz="3200" kern="0" dirty="0">
                    <a:ln w="28575">
                      <a:noFill/>
                      <a:prstDash val="dash"/>
                    </a:ln>
                    <a:solidFill>
                      <a:prstClr val="black"/>
                    </a:solidFill>
                    <a:latin typeface="Arial" panose="020B0604020202020204" pitchFamily="34" charset="0"/>
                    <a:cs typeface="Arial" panose="020B0604020202020204" pitchFamily="34" charset="0"/>
                  </a:rPr>
                  <a:t>) of 1nF has been fabricated in 0.18-μm BCD CMOS process as shown in fig. 4 (DL: Delay Line, CSG: Control Signal Generator, LC: Level Convertor). Difference to our previous work are target load (i.e. 55pF </a:t>
                </a:r>
                <a14:m>
                  <m:oMath xmlns:m="http://schemas.openxmlformats.org/officeDocument/2006/math">
                    <m:r>
                      <a:rPr lang="en-US" altLang="ko-KR" sz="3200" b="0" i="1" kern="0" smtClean="0">
                        <a:ln w="28575">
                          <a:noFill/>
                          <a:prstDash val="dash"/>
                        </a:ln>
                        <a:solidFill>
                          <a:prstClr val="black"/>
                        </a:solidFill>
                        <a:latin typeface="Cambria Math" panose="02040503050406030204" pitchFamily="18" charset="0"/>
                        <a:cs typeface="Arial" panose="020B0604020202020204" pitchFamily="34" charset="0"/>
                      </a:rPr>
                      <m:t>⇒</m:t>
                    </m:r>
                  </m:oMath>
                </a14:m>
                <a:r>
                  <a:rPr lang="en-US" altLang="ko-KR" sz="3200" kern="0" dirty="0">
                    <a:ln w="28575">
                      <a:noFill/>
                      <a:prstDash val="dash"/>
                    </a:ln>
                    <a:solidFill>
                      <a:prstClr val="black"/>
                    </a:solidFill>
                    <a:latin typeface="Arial" panose="020B0604020202020204" pitchFamily="34" charset="0"/>
                    <a:cs typeface="Arial" panose="020B0604020202020204" pitchFamily="34" charset="0"/>
                  </a:rPr>
                  <a:t> 1nF) and implementation method for further improved power reduction.</a:t>
                </a:r>
                <a:endParaRPr lang="en-US" altLang="ko-KR" sz="3800" kern="0" dirty="0">
                  <a:ln w="28575">
                    <a:noFill/>
                    <a:prstDash val="dash"/>
                  </a:ln>
                  <a:solidFill>
                    <a:prstClr val="black"/>
                  </a:solidFill>
                  <a:latin typeface="Arial" panose="020B0604020202020204" pitchFamily="34" charset="0"/>
                  <a:ea typeface="맑은 고딕" panose="020B0503020000020004" pitchFamily="50" charset="-127"/>
                  <a:cs typeface="Arial" panose="020B0604020202020204" pitchFamily="34" charset="0"/>
                </a:endParaRP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Transient response of the pulser at 1MHz is shown in fig. 5 with different multiplication, which is controlled by selecting SAMs and adjusting control signals.</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Regardless of operating frequency, measured power reductions than CV2f converge to about 70% after proper switching time </a:t>
                </a:r>
                <a:r>
                  <a:rPr lang="en-US" altLang="ko-KR" sz="3200" kern="0" dirty="0" err="1">
                    <a:ln w="28575">
                      <a:noFill/>
                      <a:prstDash val="dash"/>
                    </a:ln>
                    <a:solidFill>
                      <a:prstClr val="black"/>
                    </a:solidFill>
                    <a:latin typeface="Arial" panose="020B0604020202020204" pitchFamily="34" charset="0"/>
                    <a:cs typeface="Arial" panose="020B0604020202020204" pitchFamily="34" charset="0"/>
                  </a:rPr>
                  <a:t>Δt</a:t>
                </a:r>
                <a:r>
                  <a:rPr lang="en-US" altLang="ko-KR" sz="3200" kern="0" dirty="0">
                    <a:ln w="28575">
                      <a:noFill/>
                      <a:prstDash val="dash"/>
                    </a:ln>
                    <a:solidFill>
                      <a:prstClr val="black"/>
                    </a:solidFill>
                    <a:latin typeface="Arial" panose="020B0604020202020204" pitchFamily="34" charset="0"/>
                    <a:cs typeface="Arial" panose="020B0604020202020204" pitchFamily="34" charset="0"/>
                  </a:rPr>
                  <a:t> is secured.</a:t>
                </a:r>
              </a:p>
              <a:p>
                <a:pPr marL="571500" lvl="0" indent="-571500" defTabSz="457200" latinLnBrk="0">
                  <a:buFont typeface="Wingdings" panose="05000000000000000000" pitchFamily="2" charset="2"/>
                  <a:buChar char="ü"/>
                  <a:defRPr/>
                </a:pPr>
                <a:r>
                  <a:rPr lang="en-US" altLang="ko-KR" sz="3200" kern="0" dirty="0">
                    <a:ln w="28575">
                      <a:noFill/>
                      <a:prstDash val="dash"/>
                    </a:ln>
                    <a:solidFill>
                      <a:prstClr val="black"/>
                    </a:solidFill>
                    <a:latin typeface="Arial" panose="020B0604020202020204" pitchFamily="34" charset="0"/>
                    <a:cs typeface="Arial" panose="020B0604020202020204" pitchFamily="34" charset="0"/>
                  </a:rPr>
                  <a:t>Performance summary and comparison are shown in table I</a:t>
                </a:r>
              </a:p>
            </p:txBody>
          </p:sp>
        </mc:Choice>
        <mc:Fallback xmlns="">
          <p:sp>
            <p:nvSpPr>
              <p:cNvPr id="48" name="모서리가 둥근 직사각형 76">
                <a:extLst>
                  <a:ext uri="{FF2B5EF4-FFF2-40B4-BE49-F238E27FC236}">
                    <a16:creationId xmlns:a16="http://schemas.microsoft.com/office/drawing/2014/main" id="{6A711E17-6CB4-41C0-884D-6E9FD9C2E43F}"/>
                  </a:ext>
                </a:extLst>
              </p:cNvPr>
              <p:cNvSpPr>
                <a:spLocks noRot="1" noChangeAspect="1" noMove="1" noResize="1" noEditPoints="1" noAdjustHandles="1" noChangeArrowheads="1" noChangeShapeType="1" noTextEdit="1"/>
              </p:cNvSpPr>
              <p:nvPr/>
            </p:nvSpPr>
            <p:spPr>
              <a:xfrm>
                <a:off x="1509935" y="33581751"/>
                <a:ext cx="27341742" cy="3623537"/>
              </a:xfrm>
              <a:prstGeom prst="roundRect">
                <a:avLst>
                  <a:gd name="adj" fmla="val 6284"/>
                </a:avLst>
              </a:prstGeom>
              <a:blipFill>
                <a:blip r:embed="rId6"/>
                <a:stretch>
                  <a:fillRect l="-268" t="-337" r="-89" b="-4209"/>
                </a:stretch>
              </a:blipFill>
              <a:ln w="12700" cap="flat" cmpd="sng" algn="ctr">
                <a:noFill/>
                <a:prstDash val="dash"/>
                <a:miter lim="800000"/>
              </a:ln>
              <a:effectLst/>
            </p:spPr>
            <p:txBody>
              <a:bodyPr/>
              <a:lstStyle/>
              <a:p>
                <a:r>
                  <a:rPr lang="ko-KR" altLang="en-US">
                    <a:noFill/>
                  </a:rPr>
                  <a:t> </a:t>
                </a:r>
              </a:p>
            </p:txBody>
          </p:sp>
        </mc:Fallback>
      </mc:AlternateContent>
      <p:pic>
        <p:nvPicPr>
          <p:cNvPr id="29" name="그림 28" descr="회로, 텍스트이(가) 표시된 사진&#10;&#10;자동 생성된 설명">
            <a:extLst>
              <a:ext uri="{FF2B5EF4-FFF2-40B4-BE49-F238E27FC236}">
                <a16:creationId xmlns:a16="http://schemas.microsoft.com/office/drawing/2014/main" id="{A785BDA3-8401-4E09-82F9-8C64F50DD7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961" y="30437256"/>
            <a:ext cx="4839400" cy="2301835"/>
          </a:xfrm>
          <a:prstGeom prst="rect">
            <a:avLst/>
          </a:prstGeom>
        </p:spPr>
      </p:pic>
      <p:pic>
        <p:nvPicPr>
          <p:cNvPr id="31" name="그림 30" descr="지도, 텍스트이(가) 표시된 사진&#10;&#10;자동 생성된 설명">
            <a:extLst>
              <a:ext uri="{FF2B5EF4-FFF2-40B4-BE49-F238E27FC236}">
                <a16:creationId xmlns:a16="http://schemas.microsoft.com/office/drawing/2014/main" id="{6488C10E-66B6-4599-A7BF-F890FAF59D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1080" y="28568524"/>
            <a:ext cx="6541237" cy="3940651"/>
          </a:xfrm>
          <a:prstGeom prst="rect">
            <a:avLst/>
          </a:prstGeom>
        </p:spPr>
      </p:pic>
      <p:pic>
        <p:nvPicPr>
          <p:cNvPr id="32" name="그림 31">
            <a:extLst>
              <a:ext uri="{FF2B5EF4-FFF2-40B4-BE49-F238E27FC236}">
                <a16:creationId xmlns:a16="http://schemas.microsoft.com/office/drawing/2014/main" id="{FD1D4B93-D860-4C89-A229-B9A9012B720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34336" y="27948282"/>
            <a:ext cx="7641302" cy="5141060"/>
          </a:xfrm>
          <a:prstGeom prst="rect">
            <a:avLst/>
          </a:prstGeom>
        </p:spPr>
      </p:pic>
      <p:pic>
        <p:nvPicPr>
          <p:cNvPr id="6" name="그림 5">
            <a:extLst>
              <a:ext uri="{FF2B5EF4-FFF2-40B4-BE49-F238E27FC236}">
                <a16:creationId xmlns:a16="http://schemas.microsoft.com/office/drawing/2014/main" id="{7CE0A880-7260-4C2E-B518-F046A3EAB14B}"/>
              </a:ext>
            </a:extLst>
          </p:cNvPr>
          <p:cNvPicPr>
            <a:picLocks noChangeAspect="1"/>
          </p:cNvPicPr>
          <p:nvPr/>
        </p:nvPicPr>
        <p:blipFill>
          <a:blip r:embed="rId10"/>
          <a:stretch>
            <a:fillRect/>
          </a:stretch>
        </p:blipFill>
        <p:spPr>
          <a:xfrm>
            <a:off x="22642286" y="28543439"/>
            <a:ext cx="5546008" cy="4170871"/>
          </a:xfrm>
          <a:prstGeom prst="rect">
            <a:avLst/>
          </a:prstGeom>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724</Words>
  <Application>Microsoft Office PowerPoint</Application>
  <PresentationFormat>사용자 지정</PresentationFormat>
  <Paragraphs>71</Paragraphs>
  <Slides>1</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vt:i4>
      </vt:variant>
    </vt:vector>
  </HeadingPairs>
  <TitlesOfParts>
    <vt:vector size="7" baseType="lpstr">
      <vt:lpstr>Arial</vt:lpstr>
      <vt:lpstr>Calibri</vt:lpstr>
      <vt:lpstr>Calibri Light</vt:lpstr>
      <vt:lpstr>Cambria Math</vt:lpstr>
      <vt:lpstr>Wingdings</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최 규진</cp:lastModifiedBy>
  <cp:revision>29</cp:revision>
  <dcterms:created xsi:type="dcterms:W3CDTF">2018-03-08T06:02:33Z</dcterms:created>
  <dcterms:modified xsi:type="dcterms:W3CDTF">2020-04-21T14:27:55Z</dcterms:modified>
</cp:coreProperties>
</file>